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59" r:id="rId4"/>
    <p:sldId id="263" r:id="rId5"/>
    <p:sldId id="258" r:id="rId6"/>
    <p:sldId id="264" r:id="rId7"/>
    <p:sldId id="265" r:id="rId8"/>
    <p:sldId id="262" r:id="rId9"/>
    <p:sldId id="266" r:id="rId10"/>
    <p:sldId id="260" r:id="rId11"/>
    <p:sldId id="267" r:id="rId12"/>
    <p:sldId id="269" r:id="rId13"/>
    <p:sldId id="271" r:id="rId14"/>
    <p:sldId id="270" r:id="rId15"/>
    <p:sldId id="268" r:id="rId16"/>
    <p:sldId id="277" r:id="rId17"/>
    <p:sldId id="276" r:id="rId18"/>
    <p:sldId id="256" r:id="rId19"/>
    <p:sldId id="274" r:id="rId20"/>
    <p:sldId id="272" r:id="rId21"/>
    <p:sldId id="273" r:id="rId22"/>
    <p:sldId id="275" r:id="rId2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24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7226E9-0663-48B3-AD2B-6B25B1C350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4504A8-3DD8-45AB-AF66-D122CBB728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00756F-9015-4C2E-9B29-8785EF49B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B4A6-C43D-422C-85A4-7F9438948AD4}" type="datetimeFigureOut">
              <a:rPr lang="pt-BR" smtClean="0"/>
              <a:t>02/07/2021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F2D653-9D00-4F52-82F6-0567D3ACF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37FF35-76FA-49D0-ADC2-E33AB7132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62C94-3FBD-4F30-9C70-86465E95D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3560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F3F973-7E7A-42DE-89D6-3F041D275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5B83368-BFC5-4E6A-9761-55143C0A02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2790F0-D389-4DC3-8435-C0D983E42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B4A6-C43D-422C-85A4-7F9438948AD4}" type="datetimeFigureOut">
              <a:rPr lang="pt-BR" smtClean="0"/>
              <a:t>02/07/2021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C972AA7-0556-45A9-867A-2C8F919BC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37A6FE-51CA-4F61-A4CE-8EA67919B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62C94-3FBD-4F30-9C70-86465E95D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6495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A9BC4F5-1D64-4E8F-842C-91953C926F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0FF6AD7-9AF5-435C-8026-BB22A9CF8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18BB07-D698-431C-9A53-CE0AB0DA9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B4A6-C43D-422C-85A4-7F9438948AD4}" type="datetimeFigureOut">
              <a:rPr lang="pt-BR" smtClean="0"/>
              <a:t>02/07/2021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B001258-F9B9-4821-91B7-A0A689AD7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C1195B-94BB-4C13-A93A-2DE96CCD5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62C94-3FBD-4F30-9C70-86465E95D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3941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00FFFC-B9BA-4EB4-913A-33ED36926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C9845E5-23B5-4EC8-BEB4-51737CF76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1957BE-8F6D-45BE-BED1-9D6423605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B4A6-C43D-422C-85A4-7F9438948AD4}" type="datetimeFigureOut">
              <a:rPr lang="pt-BR" smtClean="0"/>
              <a:t>02/07/2021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5C042D1-CFA4-498D-BE7C-F690FD68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0E03DC7-84CD-4D19-B9BC-3578DDDDD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62C94-3FBD-4F30-9C70-86465E95D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6210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61BA06-FB0A-480B-A3E9-31ABDBAAF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279554C-4B63-47C0-823E-51963C9CC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F4EF814-D92F-4F69-88EA-22BE4C383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B4A6-C43D-422C-85A4-7F9438948AD4}" type="datetimeFigureOut">
              <a:rPr lang="pt-BR" smtClean="0"/>
              <a:t>02/07/2021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66F7BF2-ED50-4E20-A244-9960100BA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163131E-0367-4538-A71C-A844E1103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62C94-3FBD-4F30-9C70-86465E95D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7191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D9425E-C7A9-4D6F-9034-32581650C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BFDDFEB-E408-4F56-A052-2AAB8601BE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05E1A72-7F04-4E88-AE16-63E9F502A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772FFF9-F1B0-43C1-A34D-CA8140715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B4A6-C43D-422C-85A4-7F9438948AD4}" type="datetimeFigureOut">
              <a:rPr lang="pt-BR" smtClean="0"/>
              <a:t>02/07/2021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55ACB0-8557-4704-86D5-48B6E6947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AFCAD09-32BF-497C-B27C-A588E2F10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62C94-3FBD-4F30-9C70-86465E95D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6501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4F9CA8-D6CB-4AD5-97BB-E306E9ABB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BD3B308-B650-4DD3-9576-6B2B15E0D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A21D73F-3504-4654-87A9-42395EE170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22AA656-9EF8-4E6B-9056-25742E163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F76026F-CD41-45C2-8C9F-BC86016B1E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00037F5-1C18-4762-B7F2-3C9817BD5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B4A6-C43D-422C-85A4-7F9438948AD4}" type="datetimeFigureOut">
              <a:rPr lang="pt-BR" smtClean="0"/>
              <a:t>02/07/2021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C220503-319D-4A02-915E-CCCAF0B06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D796445-7CE3-4EFA-B2E2-1FB353A5A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62C94-3FBD-4F30-9C70-86465E95D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412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2F7C76-59A1-4091-8556-B29713567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CC4AEBD-1034-4E8B-B938-95CEAD1E6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B4A6-C43D-422C-85A4-7F9438948AD4}" type="datetimeFigureOut">
              <a:rPr lang="pt-BR" smtClean="0"/>
              <a:t>02/07/2021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BE24F62-21AA-4745-B80F-019F83013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1961EB7-EDD5-4ACE-BE7D-D752BA7C7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62C94-3FBD-4F30-9C70-86465E95D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9026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287A47C-EF16-4502-AC09-A40BA732E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B4A6-C43D-422C-85A4-7F9438948AD4}" type="datetimeFigureOut">
              <a:rPr lang="pt-BR" smtClean="0"/>
              <a:t>02/07/2021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7745189-A453-40B0-9A32-EF19C8EF9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9B70AD-27BA-47B7-8514-69F964D93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62C94-3FBD-4F30-9C70-86465E95D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5332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063870-D4AB-4A3C-8CE1-51AA8A62E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6AF1C2-27BB-4CF2-B36D-3E2F3908B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81ED26E-8E46-45BE-8C1B-CF5A45954F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682A4EB-C007-40D5-911B-F72E54CC7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B4A6-C43D-422C-85A4-7F9438948AD4}" type="datetimeFigureOut">
              <a:rPr lang="pt-BR" smtClean="0"/>
              <a:t>02/07/2021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E99059B-1711-4A53-8374-FA8EA52E1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33FFD79-322D-4B32-BFC3-B1944E576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62C94-3FBD-4F30-9C70-86465E95D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906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34F3EC-4034-46DD-A1C2-147E4A54F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AFEC0EF-2B5C-4843-A012-BC66832D2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098B128-A19F-40AD-BA18-1DEDE7D2A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EFDDEF8-B88E-417E-8B3E-8EEC19519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B4A6-C43D-422C-85A4-7F9438948AD4}" type="datetimeFigureOut">
              <a:rPr lang="pt-BR" smtClean="0"/>
              <a:t>02/07/2021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E70C018-619E-4514-B715-C67937C08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A773724-75C2-4352-9987-96A6FF5F1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62C94-3FBD-4F30-9C70-86465E95D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1939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AD66565-267A-4F9B-B9A3-D2D701DA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0B1EA99-9512-4B1C-9381-065020202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342C89-01AA-4C40-B33A-326F5C1E59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6B4A6-C43D-422C-85A4-7F9438948AD4}" type="datetimeFigureOut">
              <a:rPr lang="pt-BR" smtClean="0"/>
              <a:t>02/07/2021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B5D665-DA3E-453F-9E62-AC93B4B62A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521431A-984C-4640-AA24-30C1124C6A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62C94-3FBD-4F30-9C70-86465E95D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955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brae.com.br/sites/PortalSebrae/artigos/como-fica-o-transporte-escolar-em-tempos-de-covid-19,23bb1881d1402710VgnVCM1000004c00210aRCRD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riancaenatureza.org.br/para-que-existimos/os-beneficios-de-brincar-ao-ar-livre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Zilsa@arquitetura.ufc.br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.unicamp.br/salas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21216FC-293D-4B8A-AA03-A3810324DD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71"/>
          <a:stretch/>
        </p:blipFill>
        <p:spPr>
          <a:xfrm>
            <a:off x="4342097" y="158262"/>
            <a:ext cx="2104949" cy="69992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9CC960D-C6C9-48EC-B30F-A04FB6A114C4}"/>
              </a:ext>
            </a:extLst>
          </p:cNvPr>
          <p:cNvSpPr txBox="1"/>
          <p:nvPr/>
        </p:nvSpPr>
        <p:spPr>
          <a:xfrm>
            <a:off x="627348" y="959810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t-BR" sz="20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pt-BR" sz="2000" b="0" i="0" u="sng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pt-BR" sz="2000" b="1" i="0" u="sng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FORMULÁRIO DE VISITAS – CEDDH </a:t>
            </a:r>
            <a:endParaRPr lang="pt-BR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AC0F3EB-0CAC-4A4C-897C-934327509BA8}"/>
              </a:ext>
            </a:extLst>
          </p:cNvPr>
          <p:cNvSpPr txBox="1"/>
          <p:nvPr/>
        </p:nvSpPr>
        <p:spPr>
          <a:xfrm>
            <a:off x="627348" y="1586206"/>
            <a:ext cx="10031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t-BR" sz="1000" b="0" i="0" u="none" strike="noStrike" baseline="0" dirty="0">
              <a:solidFill>
                <a:srgbClr val="000000"/>
              </a:solidFill>
              <a:latin typeface="LSCTSA+Soleto-Black"/>
            </a:endParaRPr>
          </a:p>
          <a:p>
            <a:pPr algn="just"/>
            <a:r>
              <a:rPr lang="pt-BR" sz="2000" b="1" i="0" u="none" strike="noStrike" baseline="0" dirty="0">
                <a:latin typeface="LSCTSA+Soleto-Black"/>
              </a:rPr>
              <a:t>6. ORGANIZAÇÃO DO ESPAÇO FÍSICO</a:t>
            </a:r>
          </a:p>
          <a:p>
            <a:pPr algn="just"/>
            <a:endParaRPr lang="pt-BR" dirty="0">
              <a:latin typeface="Soleto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5594155-0E4B-4E86-8621-9D92AEE3C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1915"/>
            <a:ext cx="10311673" cy="449608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E089ECB-A452-4277-8617-55E526F38F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4" t="2627" r="2987" b="4306"/>
          <a:stretch/>
        </p:blipFill>
        <p:spPr>
          <a:xfrm>
            <a:off x="9555929" y="377496"/>
            <a:ext cx="2279946" cy="287214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F4C4459-F9C9-4DC0-966A-5C0B2D920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4933" y="4019078"/>
            <a:ext cx="3657917" cy="2633700"/>
          </a:xfrm>
          <a:prstGeom prst="rect">
            <a:avLst/>
          </a:prstGeom>
        </p:spPr>
      </p:pic>
      <p:pic>
        <p:nvPicPr>
          <p:cNvPr id="8" name="Picture 2" descr="Programa de PÃ³s-graduaÃ§Ã£o em Arquitetura e Urbanismo + Design">
            <a:extLst>
              <a:ext uri="{FF2B5EF4-FFF2-40B4-BE49-F238E27FC236}">
                <a16:creationId xmlns:a16="http://schemas.microsoft.com/office/drawing/2014/main" id="{A4687D75-D95B-4510-8436-824C86014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415" y="254604"/>
            <a:ext cx="1851733" cy="72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econhecimento da Universidade Federal do Ceará | Artécnica Pneumática">
            <a:extLst>
              <a:ext uri="{FF2B5EF4-FFF2-40B4-BE49-F238E27FC236}">
                <a16:creationId xmlns:a16="http://schemas.microsoft.com/office/drawing/2014/main" id="{C4FD09A2-7FCE-4063-A000-C6FECCE2B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/>
          <a:stretch/>
        </p:blipFill>
        <p:spPr bwMode="auto">
          <a:xfrm>
            <a:off x="230604" y="147980"/>
            <a:ext cx="1492179" cy="10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75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C93D8E6-4829-415E-9284-DD37927551AE}"/>
              </a:ext>
            </a:extLst>
          </p:cNvPr>
          <p:cNvSpPr txBox="1"/>
          <p:nvPr/>
        </p:nvSpPr>
        <p:spPr>
          <a:xfrm>
            <a:off x="306226" y="675861"/>
            <a:ext cx="4852843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leto"/>
              <a:ea typeface="+mn-ea"/>
              <a:cs typeface="+mn-cs"/>
            </a:endParaRPr>
          </a:p>
          <a:p>
            <a:pPr algn="just"/>
            <a:r>
              <a:rPr lang="pt-BR" sz="2000" b="0" i="0" u="none" strike="noStrike" baseline="0" dirty="0">
                <a:latin typeface="Soleto"/>
              </a:rPr>
              <a:t>6.7. </a:t>
            </a:r>
            <a:r>
              <a:rPr lang="pt-BR" sz="2000" b="1" i="0" u="none" strike="noStrike" baseline="0" dirty="0">
                <a:latin typeface="Soleto"/>
              </a:rPr>
              <a:t>Adaptar bebedouros para uso somente como forma de encher garrafas pessoais. </a:t>
            </a:r>
            <a:r>
              <a:rPr lang="pt-BR" sz="2000" b="0" i="0" u="none" strike="noStrike" baseline="0" dirty="0">
                <a:latin typeface="Soleto"/>
              </a:rPr>
              <a:t>Disponibilizar álcool em gel 70% próximo a todos os bebedouros para possibilitar a limpeza de mãos antes e após a utilização. Deve ser priorizado e estimulado </a:t>
            </a:r>
            <a:r>
              <a:rPr lang="pt-BR" sz="2000" b="0" i="0" u="sng" strike="noStrike" baseline="0" dirty="0">
                <a:latin typeface="Soleto"/>
              </a:rPr>
              <a:t>o uso de garrafas individuais</a:t>
            </a:r>
            <a:r>
              <a:rPr lang="pt-BR" sz="2000" b="0" i="0" u="none" strike="noStrike" baseline="0" dirty="0">
                <a:latin typeface="Soleto"/>
              </a:rPr>
              <a:t>, identificadas com nome e sobrenome, e </a:t>
            </a:r>
            <a:r>
              <a:rPr lang="pt-BR" sz="2000" i="0" u="sng" strike="noStrike" baseline="0" dirty="0">
                <a:latin typeface="Soleto"/>
              </a:rPr>
              <a:t>disponibilizar copos ou garrafas com tampa, descartáveis ou não, para os alunos que não tiverem os materiais. </a:t>
            </a:r>
            <a:endParaRPr lang="pt-BR" sz="2000" i="0" u="sng" strike="noStrike" baseline="0" dirty="0">
              <a:solidFill>
                <a:srgbClr val="000000"/>
              </a:solidFill>
              <a:latin typeface="Soleto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0252295-2ADC-41E7-A534-3748582CBD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98" r="14790" b="10416"/>
          <a:stretch/>
        </p:blipFill>
        <p:spPr>
          <a:xfrm>
            <a:off x="8565900" y="3932075"/>
            <a:ext cx="3125778" cy="297590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9050B52-2435-43EA-A01F-D5603DE95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165" y="54147"/>
            <a:ext cx="3212735" cy="277247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1D4D90D-C959-4C70-B5C4-902248FB3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8068" y="1"/>
            <a:ext cx="3125778" cy="393207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7619E83-52CD-4686-BF40-68E26DE3A6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80"/>
          <a:stretch/>
        </p:blipFill>
        <p:spPr>
          <a:xfrm>
            <a:off x="5353165" y="2826619"/>
            <a:ext cx="3212735" cy="399086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8A76E5F-64FF-41CE-80CD-7D4973189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1815" y="4077002"/>
            <a:ext cx="276225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25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26B8FE7-6072-439C-99B6-BE7196A702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02" t="11532" b="3693"/>
          <a:stretch/>
        </p:blipFill>
        <p:spPr>
          <a:xfrm>
            <a:off x="5444359" y="3137096"/>
            <a:ext cx="3356920" cy="372504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C93D8E6-4829-415E-9284-DD37927551AE}"/>
              </a:ext>
            </a:extLst>
          </p:cNvPr>
          <p:cNvSpPr txBox="1"/>
          <p:nvPr/>
        </p:nvSpPr>
        <p:spPr>
          <a:xfrm>
            <a:off x="239151" y="764024"/>
            <a:ext cx="856212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6.8.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Disponibilizar álcool em gel 70% em ambientes comuns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e quando necessário</a:t>
            </a:r>
            <a:r>
              <a:rPr kumimoji="0" lang="pt-BR" sz="18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leto"/>
                <a:ea typeface="+mn-ea"/>
                <a:cs typeface="+mn-cs"/>
              </a:rPr>
              <a:t>, instalar pias com água e sabão,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especialmente para acesso a crianças menores de 5 anos e pessoas com deficiência. Deve-se ter um cuidado especial com o álcool, mantendo-o fora do alcance das crianças objetivando a segurança do corpo discente no ambiente da educação infantil.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6.9.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Fornecer guias físicos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, como </a:t>
            </a:r>
            <a:r>
              <a:rPr kumimoji="0" lang="pt-B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fita adesiva no chão ou nas calçadas e placas nas paredes, para organizar o fluxo de pessoas e priorizar sentido único,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 garantindo que profissionais e alunos permaneçam </a:t>
            </a:r>
            <a:r>
              <a:rPr kumimoji="0" lang="pt-B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pelo menos 2 (dois) metros afastados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nas filas e locais com maior movimentação de pessoas.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4C53577-413A-4C56-972A-8ABB8F197F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73" b="16026"/>
          <a:stretch/>
        </p:blipFill>
        <p:spPr>
          <a:xfrm>
            <a:off x="963936" y="3349347"/>
            <a:ext cx="3356921" cy="220213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7AD262B-2482-42B0-960B-CE7304871B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558"/>
          <a:stretch/>
        </p:blipFill>
        <p:spPr>
          <a:xfrm>
            <a:off x="8801280" y="0"/>
            <a:ext cx="3390720" cy="6858000"/>
          </a:xfrm>
          <a:prstGeom prst="rect">
            <a:avLst/>
          </a:prstGeom>
        </p:spPr>
      </p:pic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9DAC2837-DF54-4F00-9388-AEEBE82D1E60}"/>
              </a:ext>
            </a:extLst>
          </p:cNvPr>
          <p:cNvCxnSpPr/>
          <p:nvPr/>
        </p:nvCxnSpPr>
        <p:spPr>
          <a:xfrm flipV="1">
            <a:off x="6513342" y="5036234"/>
            <a:ext cx="168812" cy="68931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B443191D-A24A-4F7F-A325-D2D58C576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0413"/>
            <a:ext cx="5482289" cy="244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27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C93D8E6-4829-415E-9284-DD37927551AE}"/>
              </a:ext>
            </a:extLst>
          </p:cNvPr>
          <p:cNvSpPr txBox="1"/>
          <p:nvPr/>
        </p:nvSpPr>
        <p:spPr>
          <a:xfrm>
            <a:off x="555861" y="992353"/>
            <a:ext cx="252496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6.10.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Realizar a marcação de lugares </a:t>
            </a:r>
            <a:r>
              <a:rPr kumimoji="0" lang="pt-B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nas salas de aula e recepção, refeitórios e outros espaços coletivos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, para minimizar a movimentação durante almoço e intervalos.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leto"/>
              <a:ea typeface="+mn-ea"/>
              <a:cs typeface="+mn-cs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57C482D-5B1F-4D0A-9960-B1C9FC4E90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41" t="36378" r="13077" b="-772"/>
          <a:stretch/>
        </p:blipFill>
        <p:spPr>
          <a:xfrm>
            <a:off x="5756143" y="3238663"/>
            <a:ext cx="6440842" cy="369743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0554498A-2AB6-4354-B570-39EA6460D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725" y="316273"/>
            <a:ext cx="4522365" cy="167405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3AC7602-147E-4FB2-943B-51CDF6F4C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84853"/>
            <a:ext cx="5813291" cy="322238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79617C1-4413-4A91-85BE-2CAEAB681C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86" t="6436" r="12486" b="6436"/>
          <a:stretch/>
        </p:blipFill>
        <p:spPr>
          <a:xfrm>
            <a:off x="8004517" y="16280"/>
            <a:ext cx="4187483" cy="3239373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F874D7A9-3BF5-442F-9C24-32DCCAABB50B}"/>
              </a:ext>
            </a:extLst>
          </p:cNvPr>
          <p:cNvSpPr txBox="1"/>
          <p:nvPr/>
        </p:nvSpPr>
        <p:spPr>
          <a:xfrm>
            <a:off x="3259127" y="2106095"/>
            <a:ext cx="4994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FF0000"/>
                </a:solidFill>
              </a:rPr>
              <a:t>Lembrando que deve ser deixado </a:t>
            </a:r>
            <a:r>
              <a:rPr lang="pt-BR" sz="2000" b="1" dirty="0">
                <a:solidFill>
                  <a:srgbClr val="FF0000"/>
                </a:solidFill>
              </a:rPr>
              <a:t>80cm</a:t>
            </a:r>
            <a:r>
              <a:rPr lang="pt-BR" sz="2000" dirty="0">
                <a:solidFill>
                  <a:srgbClr val="FF0000"/>
                </a:solidFill>
              </a:rPr>
              <a:t> para </a:t>
            </a:r>
            <a:r>
              <a:rPr lang="pt-BR" sz="2000" b="1" dirty="0">
                <a:solidFill>
                  <a:srgbClr val="FF0000"/>
                </a:solidFill>
              </a:rPr>
              <a:t>circulação entre as carteiras</a:t>
            </a:r>
            <a:r>
              <a:rPr lang="pt-BR" sz="2000" dirty="0">
                <a:solidFill>
                  <a:srgbClr val="FF0000"/>
                </a:solidFill>
              </a:rPr>
              <a:t>, pois os alunos estão carregando mochila</a:t>
            </a:r>
          </a:p>
        </p:txBody>
      </p:sp>
    </p:spTree>
    <p:extLst>
      <p:ext uri="{BB962C8B-B14F-4D97-AF65-F5344CB8AC3E}">
        <p14:creationId xmlns:p14="http://schemas.microsoft.com/office/powerpoint/2010/main" val="4088128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C93D8E6-4829-415E-9284-DD37927551AE}"/>
              </a:ext>
            </a:extLst>
          </p:cNvPr>
          <p:cNvSpPr txBox="1"/>
          <p:nvPr/>
        </p:nvSpPr>
        <p:spPr>
          <a:xfrm>
            <a:off x="203647" y="897543"/>
            <a:ext cx="381863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6.10.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Realizar a marcação de lugares </a:t>
            </a:r>
            <a:r>
              <a:rPr kumimoji="0" lang="pt-BR" sz="1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nas salas de aula e recepção, </a:t>
            </a:r>
            <a:r>
              <a:rPr kumimoji="0" lang="pt-B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refeitórios</a:t>
            </a:r>
            <a:r>
              <a:rPr kumimoji="0" lang="pt-BR" sz="1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 </a:t>
            </a:r>
            <a:r>
              <a:rPr kumimoji="0" lang="pt-B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e outros espaços coletivos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, para minimizar a movimentação durante almoço e intervalos.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4E6A38E-FE83-4FB3-9EFF-0D1D22715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8157"/>
            <a:ext cx="6239870" cy="416843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5E63A8A-2190-40DA-877B-0E8BDA1255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44" t="13647" r="18338" b="532"/>
          <a:stretch/>
        </p:blipFill>
        <p:spPr>
          <a:xfrm>
            <a:off x="8169724" y="1"/>
            <a:ext cx="4022275" cy="324963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E3A1572-8ED0-4730-88F5-1189A5393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277" y="-1"/>
            <a:ext cx="4147777" cy="3249637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15B67FC4-FD14-4EB2-8E0B-972EEEFF6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4328" y="3296249"/>
            <a:ext cx="5377772" cy="3585181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A22FAC41-EE61-47FE-B4B7-2885693D0853}"/>
              </a:ext>
            </a:extLst>
          </p:cNvPr>
          <p:cNvSpPr txBox="1"/>
          <p:nvPr/>
        </p:nvSpPr>
        <p:spPr>
          <a:xfrm>
            <a:off x="6344529" y="3303285"/>
            <a:ext cx="5377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</a:rPr>
              <a:t>Importante para os alunos terem parâmetro de medida</a:t>
            </a: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B3809D34-4AC2-4DAB-ADC1-23E8FB1EBE39}"/>
              </a:ext>
            </a:extLst>
          </p:cNvPr>
          <p:cNvCxnSpPr/>
          <p:nvPr/>
        </p:nvCxnSpPr>
        <p:spPr>
          <a:xfrm>
            <a:off x="1842868" y="5781822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463C5D94-64A6-4062-97CD-4283C7321062}"/>
              </a:ext>
            </a:extLst>
          </p:cNvPr>
          <p:cNvCxnSpPr/>
          <p:nvPr/>
        </p:nvCxnSpPr>
        <p:spPr>
          <a:xfrm>
            <a:off x="1825078" y="5613009"/>
            <a:ext cx="997635" cy="0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A875D2B3-56E1-4101-963B-D65A88EDC26D}"/>
              </a:ext>
            </a:extLst>
          </p:cNvPr>
          <p:cNvCxnSpPr/>
          <p:nvPr/>
        </p:nvCxnSpPr>
        <p:spPr>
          <a:xfrm flipH="1">
            <a:off x="2976066" y="5613009"/>
            <a:ext cx="1171713" cy="0"/>
          </a:xfrm>
          <a:prstGeom prst="straightConnector1">
            <a:avLst/>
          </a:prstGeom>
          <a:ln w="222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344A6DAC-A71A-47AC-8051-21A1C621DAA1}"/>
              </a:ext>
            </a:extLst>
          </p:cNvPr>
          <p:cNvSpPr txBox="1"/>
          <p:nvPr/>
        </p:nvSpPr>
        <p:spPr>
          <a:xfrm>
            <a:off x="1979690" y="5298641"/>
            <a:ext cx="839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1,00M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9F3F0CC3-5CCE-48A9-8A9F-A1DAF31D2B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6087" y="5267532"/>
            <a:ext cx="896190" cy="493819"/>
          </a:xfrm>
          <a:prstGeom prst="rect">
            <a:avLst/>
          </a:prstGeom>
        </p:spPr>
      </p:pic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4D49832C-ED05-4BEA-94AE-EFA453140C5C}"/>
              </a:ext>
            </a:extLst>
          </p:cNvPr>
          <p:cNvCxnSpPr/>
          <p:nvPr/>
        </p:nvCxnSpPr>
        <p:spPr>
          <a:xfrm>
            <a:off x="2976066" y="5960457"/>
            <a:ext cx="2361607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B382BB94-0F48-4642-9B4D-AA614460D769}"/>
              </a:ext>
            </a:extLst>
          </p:cNvPr>
          <p:cNvSpPr txBox="1"/>
          <p:nvPr/>
        </p:nvSpPr>
        <p:spPr>
          <a:xfrm>
            <a:off x="3515693" y="5641146"/>
            <a:ext cx="101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2,00M</a:t>
            </a:r>
            <a:r>
              <a:rPr lang="pt-BR" dirty="0"/>
              <a:t> 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EBA6A4B1-8300-47D0-9B3C-712D9C199BFF}"/>
              </a:ext>
            </a:extLst>
          </p:cNvPr>
          <p:cNvSpPr/>
          <p:nvPr/>
        </p:nvSpPr>
        <p:spPr>
          <a:xfrm>
            <a:off x="2832383" y="5917792"/>
            <a:ext cx="143683" cy="18903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FCCA3101-676D-4EBE-82C1-B99DC23AD7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9949" y="5902125"/>
            <a:ext cx="152413" cy="20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31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C006164D-05BB-458E-ADC6-A8B7C43C1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450" y="2536799"/>
            <a:ext cx="7829550" cy="442912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C93D8E6-4829-415E-9284-DD37927551AE}"/>
              </a:ext>
            </a:extLst>
          </p:cNvPr>
          <p:cNvSpPr txBox="1"/>
          <p:nvPr/>
        </p:nvSpPr>
        <p:spPr>
          <a:xfrm>
            <a:off x="409722" y="978658"/>
            <a:ext cx="320417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leto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6.11. No caso de uso de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auditórios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ou outros espaços com assentos fixos,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restringir a lotação máxima a 30% (trinta por cento) da capacidade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, respeitando a distância mínima de 1,5m (um metro e meio) entre os assentos.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21F8A15-2CBE-4615-8961-9E0D4834D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83" y="3563981"/>
            <a:ext cx="3426249" cy="306655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15AE8CF-0E24-4CD4-9EBB-343C6B28B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375" y="46840"/>
            <a:ext cx="461962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42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B09DE6D9-7F83-4567-B43D-C05D889F06C7}"/>
              </a:ext>
            </a:extLst>
          </p:cNvPr>
          <p:cNvSpPr txBox="1"/>
          <p:nvPr/>
        </p:nvSpPr>
        <p:spPr>
          <a:xfrm>
            <a:off x="1046922" y="963592"/>
            <a:ext cx="102206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dirty="0">
                <a:solidFill>
                  <a:prstClr val="black"/>
                </a:solidFill>
                <a:latin typeface="Soleto"/>
              </a:rPr>
              <a:t>Não está no formulário, mas coloco a questão sobre a existência ou não de </a:t>
            </a:r>
            <a:r>
              <a:rPr lang="pt-BR" sz="2000" b="1" dirty="0">
                <a:solidFill>
                  <a:prstClr val="black"/>
                </a:solidFill>
                <a:latin typeface="Soleto"/>
              </a:rPr>
              <a:t>sanitário acessível</a:t>
            </a:r>
            <a:r>
              <a:rPr lang="pt-BR" sz="2000" dirty="0">
                <a:solidFill>
                  <a:prstClr val="black"/>
                </a:solidFill>
                <a:latin typeface="Soleto"/>
              </a:rPr>
              <a:t>.</a:t>
            </a:r>
          </a:p>
        </p:txBody>
      </p:sp>
      <p:pic>
        <p:nvPicPr>
          <p:cNvPr id="2050" name="Picture 2" descr="Quem mais ai não entende aquele sanitário aberto na frente??? » Revista  Equilíbrio">
            <a:extLst>
              <a:ext uri="{FF2B5EF4-FFF2-40B4-BE49-F238E27FC236}">
                <a16:creationId xmlns:a16="http://schemas.microsoft.com/office/drawing/2014/main" id="{AD85182B-B99A-4D67-8C56-740F29DDC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98" y="1784208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DBD0AEF1-F8D9-407B-A6B8-4AEE45102728}"/>
              </a:ext>
            </a:extLst>
          </p:cNvPr>
          <p:cNvCxnSpPr>
            <a:cxnSpLocks/>
          </p:cNvCxnSpPr>
          <p:nvPr/>
        </p:nvCxnSpPr>
        <p:spPr>
          <a:xfrm>
            <a:off x="3080825" y="2630658"/>
            <a:ext cx="1814732" cy="2518117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11">
            <a:extLst>
              <a:ext uri="{FF2B5EF4-FFF2-40B4-BE49-F238E27FC236}">
                <a16:creationId xmlns:a16="http://schemas.microsoft.com/office/drawing/2014/main" id="{1559324C-08A7-47F7-AE7E-7A38F2528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919591">
            <a:off x="3131001" y="2848713"/>
            <a:ext cx="1714377" cy="246055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3A89C0DF-E087-4CC0-9DA7-80898054C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226" y="1828800"/>
            <a:ext cx="4689849" cy="3765408"/>
          </a:xfrm>
          <a:prstGeom prst="rect">
            <a:avLst/>
          </a:prstGeom>
        </p:spPr>
      </p:pic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6B5F3021-EF77-45CF-8929-76DAFD151C74}"/>
              </a:ext>
            </a:extLst>
          </p:cNvPr>
          <p:cNvCxnSpPr>
            <a:cxnSpLocks/>
          </p:cNvCxnSpPr>
          <p:nvPr/>
        </p:nvCxnSpPr>
        <p:spPr>
          <a:xfrm flipV="1">
            <a:off x="5930998" y="1983545"/>
            <a:ext cx="3438085" cy="112541"/>
          </a:xfrm>
          <a:prstGeom prst="line">
            <a:avLst/>
          </a:prstGeom>
          <a:ln w="889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44CB882-883E-4301-99BF-BD5C070BB4A3}"/>
              </a:ext>
            </a:extLst>
          </p:cNvPr>
          <p:cNvSpPr txBox="1"/>
          <p:nvPr/>
        </p:nvSpPr>
        <p:spPr>
          <a:xfrm>
            <a:off x="7315200" y="1574718"/>
            <a:ext cx="942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80cm</a:t>
            </a:r>
          </a:p>
        </p:txBody>
      </p: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41CB4F29-85E3-4682-B276-E1A4BCCB4A7B}"/>
              </a:ext>
            </a:extLst>
          </p:cNvPr>
          <p:cNvCxnSpPr/>
          <p:nvPr/>
        </p:nvCxnSpPr>
        <p:spPr>
          <a:xfrm>
            <a:off x="9551963" y="1983545"/>
            <a:ext cx="267286" cy="3798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F3B7F5ED-7180-46DD-A141-1A8BAF6B539C}"/>
              </a:ext>
            </a:extLst>
          </p:cNvPr>
          <p:cNvCxnSpPr/>
          <p:nvPr/>
        </p:nvCxnSpPr>
        <p:spPr>
          <a:xfrm flipH="1">
            <a:off x="9587262" y="1983545"/>
            <a:ext cx="345049" cy="2813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382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6E9EF0A-44F4-41A6-928E-1C0DC2FCD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19052" cy="91447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09DE6D9-7F83-4567-B43D-C05D889F06C7}"/>
              </a:ext>
            </a:extLst>
          </p:cNvPr>
          <p:cNvSpPr txBox="1"/>
          <p:nvPr/>
        </p:nvSpPr>
        <p:spPr>
          <a:xfrm>
            <a:off x="3283685" y="338596"/>
            <a:ext cx="102206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prstClr val="black"/>
                </a:solidFill>
                <a:latin typeface="Soleto"/>
              </a:rPr>
              <a:t>S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anitário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 acessível</a:t>
            </a:r>
            <a:r>
              <a:rPr lang="pt-BR" sz="2000" dirty="0">
                <a:solidFill>
                  <a:prstClr val="black"/>
                </a:solidFill>
                <a:latin typeface="Soleto"/>
              </a:rPr>
              <a:t> (o direito a volta às aulas está garantido para PcD)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leto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C33FC35-C31F-4A0A-BAB1-BA7C16F5A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3" y="1282545"/>
            <a:ext cx="4687473" cy="472977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6437561-04DF-4BBC-971C-871EC6161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239" y="1651790"/>
            <a:ext cx="7113563" cy="421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97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6085829-5936-43F6-A431-5116E6EC47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1" t="3750" r="5428" b="6875"/>
          <a:stretch/>
        </p:blipFill>
        <p:spPr>
          <a:xfrm>
            <a:off x="4156968" y="253794"/>
            <a:ext cx="7527235" cy="317520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09DE6D9-7F83-4567-B43D-C05D889F06C7}"/>
              </a:ext>
            </a:extLst>
          </p:cNvPr>
          <p:cNvSpPr txBox="1"/>
          <p:nvPr/>
        </p:nvSpPr>
        <p:spPr>
          <a:xfrm>
            <a:off x="718958" y="2433789"/>
            <a:ext cx="271905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Não está no formulário, mas coloco a questão sobre a existência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ou não de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prstClr val="black"/>
                </a:solidFill>
                <a:latin typeface="Soleto"/>
              </a:rPr>
              <a:t>sanitário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 acessível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FAE03FD-F315-4E35-ACD9-C5AAD21A5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585" y="3429000"/>
            <a:ext cx="598251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38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visório contra o coronavírus da Cabify no Brasil — Foto: Divulgação">
            <a:extLst>
              <a:ext uri="{FF2B5EF4-FFF2-40B4-BE49-F238E27FC236}">
                <a16:creationId xmlns:a16="http://schemas.microsoft.com/office/drawing/2014/main" id="{139F8150-4C70-4A86-9D9F-1CB765CDC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181" y="3924886"/>
            <a:ext cx="3910819" cy="293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19B36C1-2F2E-4657-B6CE-EEA6C20DB590}"/>
              </a:ext>
            </a:extLst>
          </p:cNvPr>
          <p:cNvSpPr txBox="1"/>
          <p:nvPr/>
        </p:nvSpPr>
        <p:spPr>
          <a:xfrm>
            <a:off x="401543" y="418792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5. </a:t>
            </a:r>
            <a:r>
              <a:rPr lang="pt-BR" b="1" dirty="0"/>
              <a:t>TRANSPORTE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7134E3E-1CD8-46B0-A7F3-5BA52D24F9B9}"/>
              </a:ext>
            </a:extLst>
          </p:cNvPr>
          <p:cNvSpPr txBox="1"/>
          <p:nvPr/>
        </p:nvSpPr>
        <p:spPr>
          <a:xfrm>
            <a:off x="328247" y="919523"/>
            <a:ext cx="74140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10.5. Cada instituição de ensino deverá ter seu próprio protocolo adaptado à sua realidade e garantindo o cumprimento das normas previstas nos Protocolos Geral e Setoriais de Educação, Atividades</a:t>
            </a:r>
          </a:p>
          <a:p>
            <a:r>
              <a:rPr lang="pt-BR" sz="2000" dirty="0"/>
              <a:t>Físicas, Comércio e Serviços Alimentícios, Restaurantes e afins e </a:t>
            </a:r>
            <a:r>
              <a:rPr lang="pt-BR" sz="2000" u="sng" dirty="0"/>
              <a:t>Transporte Coletivo Público e Privado</a:t>
            </a:r>
            <a:r>
              <a:rPr lang="pt-BR" sz="2000" dirty="0"/>
              <a:t>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61E594D-0143-4600-81ED-6B3C078F3677}"/>
              </a:ext>
            </a:extLst>
          </p:cNvPr>
          <p:cNvSpPr txBox="1"/>
          <p:nvPr/>
        </p:nvSpPr>
        <p:spPr>
          <a:xfrm>
            <a:off x="328247" y="2455594"/>
            <a:ext cx="7141698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Uma situação que provavelmente será revista, até o fim da pandemia, </a:t>
            </a:r>
            <a:r>
              <a:rPr lang="pt-BR" sz="2000" u="sng" dirty="0"/>
              <a:t>é a lotação/quantidade de crianças por veículo</a:t>
            </a:r>
            <a:r>
              <a:rPr lang="pt-BR" sz="2000" dirty="0"/>
              <a:t>, sendo provável que sejam revistas </a:t>
            </a:r>
            <a:r>
              <a:rPr lang="pt-BR" sz="2000" u="sng" dirty="0"/>
              <a:t>as distâncias mínimas entre crianças</a:t>
            </a:r>
            <a:r>
              <a:rPr lang="pt-BR" sz="2000" dirty="0"/>
              <a:t>, para evitar contágio por contato físico entre as mesmas. Assim, o empreendedor deste segmento deve manter os cuidados básicos, como: </a:t>
            </a:r>
            <a:r>
              <a:rPr lang="pt-BR" sz="2000" u="sng" dirty="0"/>
              <a:t>higienizar constantemente o veículo; fornecer álcool em gel para as crianças ao entrar e ao sair do veículo; utilizar e cobrar a utilização de máscaras; controlar/aferir a temperatura dos clientes ao entrar no veículo (evitando transporte de crianças febris); assim, terá certamente que se adequar a uma nova realidade.</a:t>
            </a:r>
          </a:p>
          <a:p>
            <a:endParaRPr lang="pt-BR" dirty="0"/>
          </a:p>
          <a:p>
            <a:r>
              <a:rPr lang="pt-BR" dirty="0">
                <a:hlinkClick r:id="rId3"/>
              </a:rPr>
              <a:t>https://www.sebrae.com.br/sites/PortalSebrae/artigos/como-fica-o-transporte-escolar-em-tempos-de-covid-19,23bb1881d1402710VgnVCM1000004c00210aRCRD</a:t>
            </a:r>
            <a:r>
              <a:rPr lang="pt-BR" dirty="0"/>
              <a:t> </a:t>
            </a:r>
          </a:p>
          <a:p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F8F46BC-D93A-44FE-AD35-60D9FB87B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1181" y="-79"/>
            <a:ext cx="3270738" cy="3924886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BFBD5016-9E17-4D09-AAB1-101F9C6AED20}"/>
              </a:ext>
            </a:extLst>
          </p:cNvPr>
          <p:cNvSpPr/>
          <p:nvPr/>
        </p:nvSpPr>
        <p:spPr>
          <a:xfrm>
            <a:off x="1505243" y="2813538"/>
            <a:ext cx="4979963" cy="3376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300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85434F0A-6C35-4982-ADFB-96C4677AA7AB}"/>
              </a:ext>
            </a:extLst>
          </p:cNvPr>
          <p:cNvSpPr txBox="1"/>
          <p:nvPr/>
        </p:nvSpPr>
        <p:spPr>
          <a:xfrm>
            <a:off x="585978" y="914479"/>
            <a:ext cx="11020043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lang="pt-BR" sz="2000" b="1" i="0" dirty="0">
                <a:solidFill>
                  <a:srgbClr val="2B2B2B"/>
                </a:solidFill>
                <a:effectLst/>
                <a:latin typeface="Circular"/>
              </a:rPr>
              <a:t>É possível usar recursos da própria natureza no processo de ensino?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dirty="0">
                <a:solidFill>
                  <a:prstClr val="black"/>
                </a:solidFill>
                <a:latin typeface="Calibri" panose="020F0502020204030204"/>
              </a:rPr>
              <a:t>O programa </a:t>
            </a:r>
            <a:r>
              <a:rPr lang="pt-BR" sz="2000" u="sng" dirty="0">
                <a:solidFill>
                  <a:prstClr val="black"/>
                </a:solidFill>
                <a:latin typeface="Calibri" panose="020F0502020204030204"/>
              </a:rPr>
              <a:t>Criança e Natureza¹ </a:t>
            </a:r>
            <a:r>
              <a:rPr lang="pt-BR" sz="2000" dirty="0">
                <a:solidFill>
                  <a:prstClr val="black"/>
                </a:solidFill>
                <a:latin typeface="Calibri" panose="020F0502020204030204"/>
              </a:rPr>
              <a:t>ainda sugere a utilização </a:t>
            </a:r>
            <a:r>
              <a:rPr lang="pt-BR" sz="2000" u="sng" dirty="0">
                <a:solidFill>
                  <a:prstClr val="black"/>
                </a:solidFill>
                <a:latin typeface="Calibri" panose="020F0502020204030204"/>
              </a:rPr>
              <a:t>dos pátios escolares, com disponibilização de carteiras, para o desenvolvimento das aulas.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 espaços naturais são uma oportunidade para as crianças brincarem e aprenderem com a natureza.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Estudos que, anteriormente, eram trabalhados em sala de aula, </a:t>
            </a:r>
            <a:r>
              <a:rPr kumimoji="0" lang="pt-BR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podem ser feitos nos espaços abertos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aproveitando os recursos que a natureza oferece. “</a:t>
            </a:r>
            <a:r>
              <a:rPr kumimoji="0" lang="pt-BR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natureza, principalmente, para as crianças, amplia a possibilidade do brincar.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Entendemos que os materiais não estruturados que a natureza oferece aguçam a imaginação e criatividade da criança. Pode ser o momento de ampliar a utilização desses recursos, já que a natureza oferece esses materiais”, afirma.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13062DD-E0AB-4120-9237-302B7CFDA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04" y="5140110"/>
            <a:ext cx="10803048" cy="76816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80C1198-A00B-4D94-9CA8-987481D7EDA4}"/>
              </a:ext>
            </a:extLst>
          </p:cNvPr>
          <p:cNvSpPr txBox="1"/>
          <p:nvPr/>
        </p:nvSpPr>
        <p:spPr>
          <a:xfrm>
            <a:off x="585978" y="5891609"/>
            <a:ext cx="10485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3"/>
              </a:rPr>
              <a:t>¹ https://criancaenatureza.org.br/para-que-existimos/os-beneficios-de-brincar-ao-ar-livre/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6450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21FC3D1-E1F6-45E2-A37C-16ECC7AA77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775" b="60033"/>
          <a:stretch/>
        </p:blipFill>
        <p:spPr>
          <a:xfrm>
            <a:off x="637019" y="751457"/>
            <a:ext cx="4972932" cy="61402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5CE06C7-132A-4E11-87E5-1860C791C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92" y="2072077"/>
            <a:ext cx="9085904" cy="4619951"/>
          </a:xfrm>
          <a:prstGeom prst="rect">
            <a:avLst/>
          </a:prstGeom>
        </p:spPr>
      </p:pic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55C2A627-63A3-4131-9664-C40790622663}"/>
              </a:ext>
            </a:extLst>
          </p:cNvPr>
          <p:cNvCxnSpPr/>
          <p:nvPr/>
        </p:nvCxnSpPr>
        <p:spPr>
          <a:xfrm>
            <a:off x="3929796" y="3351390"/>
            <a:ext cx="2054087" cy="10042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11">
            <a:extLst>
              <a:ext uri="{FF2B5EF4-FFF2-40B4-BE49-F238E27FC236}">
                <a16:creationId xmlns:a16="http://schemas.microsoft.com/office/drawing/2014/main" id="{4B2F93F4-087F-42EC-B528-6722B8542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05010">
            <a:off x="7143747" y="2617405"/>
            <a:ext cx="2054087" cy="1067207"/>
          </a:xfrm>
          <a:prstGeom prst="rect">
            <a:avLst/>
          </a:prstGeom>
        </p:spPr>
      </p:pic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AE1C2C8C-9F4F-496F-806C-8894F5153E7F}"/>
              </a:ext>
            </a:extLst>
          </p:cNvPr>
          <p:cNvCxnSpPr>
            <a:cxnSpLocks/>
          </p:cNvCxnSpPr>
          <p:nvPr/>
        </p:nvCxnSpPr>
        <p:spPr>
          <a:xfrm flipH="1">
            <a:off x="6908667" y="3549725"/>
            <a:ext cx="2365717" cy="8846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m 15">
            <a:extLst>
              <a:ext uri="{FF2B5EF4-FFF2-40B4-BE49-F238E27FC236}">
                <a16:creationId xmlns:a16="http://schemas.microsoft.com/office/drawing/2014/main" id="{F4A37F1D-C4A1-471F-BCEB-57D7C96EF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23307">
            <a:off x="3710100" y="2453734"/>
            <a:ext cx="2493480" cy="1018120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455CE47C-111B-4543-AC69-6AE89681F5DB}"/>
              </a:ext>
            </a:extLst>
          </p:cNvPr>
          <p:cNvSpPr txBox="1"/>
          <p:nvPr/>
        </p:nvSpPr>
        <p:spPr>
          <a:xfrm>
            <a:off x="638571" y="1117694"/>
            <a:ext cx="1125556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t-BR" sz="1200" b="0" i="0" u="none" strike="noStrike" baseline="0" dirty="0">
              <a:solidFill>
                <a:srgbClr val="000000"/>
              </a:solidFill>
              <a:latin typeface="Soleto"/>
            </a:endParaRPr>
          </a:p>
          <a:p>
            <a:pPr algn="just"/>
            <a:r>
              <a:rPr lang="pt-BR" sz="2000" b="0" i="0" u="none" strike="noStrike" baseline="0" dirty="0">
                <a:latin typeface="Soleto"/>
              </a:rPr>
              <a:t>6.1. Organizar espaços para que alunos e professores mantenham uma </a:t>
            </a:r>
            <a:r>
              <a:rPr lang="pt-BR" sz="2000" b="1" i="0" u="none" strike="noStrike" baseline="0" dirty="0">
                <a:latin typeface="Soleto"/>
              </a:rPr>
              <a:t>distância mínima de 1,5 metro (um metro e meio) </a:t>
            </a:r>
            <a:r>
              <a:rPr lang="pt-BR" sz="2000" b="0" i="0" u="none" strike="noStrike" baseline="0" dirty="0">
                <a:latin typeface="Soleto"/>
              </a:rPr>
              <a:t>entre eles e as demais pessoas em todas as atividades presenciais. </a:t>
            </a:r>
            <a:endParaRPr lang="pt-BR" sz="2000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481AA8A-2BE7-4D14-B7B1-E21662DA75E5}"/>
              </a:ext>
            </a:extLst>
          </p:cNvPr>
          <p:cNvSpPr txBox="1"/>
          <p:nvPr/>
        </p:nvSpPr>
        <p:spPr>
          <a:xfrm rot="20282382">
            <a:off x="7615966" y="3606160"/>
            <a:ext cx="951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2060"/>
                </a:solidFill>
              </a:rPr>
              <a:t>1,50m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8C7167F-9A26-41BF-8038-D2033DC0CE44}"/>
              </a:ext>
            </a:extLst>
          </p:cNvPr>
          <p:cNvSpPr txBox="1"/>
          <p:nvPr/>
        </p:nvSpPr>
        <p:spPr>
          <a:xfrm>
            <a:off x="10241280" y="2448507"/>
            <a:ext cx="18204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FF0000"/>
                </a:solidFill>
              </a:rPr>
              <a:t>Sala de aula;</a:t>
            </a:r>
          </a:p>
          <a:p>
            <a:r>
              <a:rPr lang="pt-BR" sz="2800" dirty="0" err="1">
                <a:solidFill>
                  <a:srgbClr val="FF0000"/>
                </a:solidFill>
              </a:rPr>
              <a:t>Laborató</a:t>
            </a:r>
            <a:endParaRPr lang="pt-BR" sz="2800" dirty="0">
              <a:solidFill>
                <a:srgbClr val="FF0000"/>
              </a:solidFill>
            </a:endParaRPr>
          </a:p>
          <a:p>
            <a:r>
              <a:rPr lang="pt-BR" sz="2800" dirty="0">
                <a:solidFill>
                  <a:srgbClr val="FF0000"/>
                </a:solidFill>
              </a:rPr>
              <a:t>rios;</a:t>
            </a:r>
          </a:p>
          <a:p>
            <a:r>
              <a:rPr lang="pt-BR" sz="2800" dirty="0">
                <a:solidFill>
                  <a:srgbClr val="FF0000"/>
                </a:solidFill>
              </a:rPr>
              <a:t>Refeitórios</a:t>
            </a:r>
          </a:p>
        </p:txBody>
      </p:sp>
    </p:spTree>
    <p:extLst>
      <p:ext uri="{BB962C8B-B14F-4D97-AF65-F5344CB8AC3E}">
        <p14:creationId xmlns:p14="http://schemas.microsoft.com/office/powerpoint/2010/main" val="3138261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CE65F64-06BB-41D0-86EF-D384D77A1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47" y="914479"/>
            <a:ext cx="10531548" cy="462045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E9708A2-DB09-4DBB-AAA5-601EBB75E74C}"/>
              </a:ext>
            </a:extLst>
          </p:cNvPr>
          <p:cNvSpPr txBox="1"/>
          <p:nvPr/>
        </p:nvSpPr>
        <p:spPr>
          <a:xfrm>
            <a:off x="1083213" y="5879517"/>
            <a:ext cx="10747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https://escolasexponenciais.com.br/desafios-contemporaneos/como-o-ensino-ao-ar-livre-pode-ser-um-aliado-no-retorno-das-aulas-presenciais/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948AF97B-7D4D-4968-92E9-F43E825724EB}"/>
              </a:ext>
            </a:extLst>
          </p:cNvPr>
          <p:cNvCxnSpPr/>
          <p:nvPr/>
        </p:nvCxnSpPr>
        <p:spPr>
          <a:xfrm>
            <a:off x="3516923" y="3305908"/>
            <a:ext cx="445945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556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BE9708A2-DB09-4DBB-AAA5-601EBB75E74C}"/>
              </a:ext>
            </a:extLst>
          </p:cNvPr>
          <p:cNvSpPr txBox="1"/>
          <p:nvPr/>
        </p:nvSpPr>
        <p:spPr>
          <a:xfrm>
            <a:off x="1083213" y="5879517"/>
            <a:ext cx="10747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https://escolasexponenciais.com.br/desafios-contemporaneos/como-o-ensino-ao-ar-livre-pode-ser-um-aliado-no-retorno-das-aulas-presenciais/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A796803-4DD9-4F87-8D4D-3A0B94464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35" y="1515794"/>
            <a:ext cx="10582838" cy="3826412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3D5F56D-224C-4398-9A9A-A9112D8E6CEF}"/>
              </a:ext>
            </a:extLst>
          </p:cNvPr>
          <p:cNvCxnSpPr/>
          <p:nvPr/>
        </p:nvCxnSpPr>
        <p:spPr>
          <a:xfrm>
            <a:off x="3756074" y="2405575"/>
            <a:ext cx="7427741" cy="0"/>
          </a:xfrm>
          <a:prstGeom prst="line">
            <a:avLst/>
          </a:prstGeom>
          <a:effectLst>
            <a:glow rad="63500">
              <a:srgbClr val="FF00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08CEB7EC-8E8C-4CBB-8917-54BBEEFF5D83}"/>
              </a:ext>
            </a:extLst>
          </p:cNvPr>
          <p:cNvCxnSpPr/>
          <p:nvPr/>
        </p:nvCxnSpPr>
        <p:spPr>
          <a:xfrm>
            <a:off x="2719052" y="4740812"/>
            <a:ext cx="8661711" cy="0"/>
          </a:xfrm>
          <a:prstGeom prst="line">
            <a:avLst/>
          </a:prstGeom>
          <a:effectLst>
            <a:glow rad="63500">
              <a:srgbClr val="FF00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E27F432-CA2E-47AA-8F91-06A2A29B6D68}"/>
              </a:ext>
            </a:extLst>
          </p:cNvPr>
          <p:cNvCxnSpPr/>
          <p:nvPr/>
        </p:nvCxnSpPr>
        <p:spPr>
          <a:xfrm>
            <a:off x="1083213" y="5190978"/>
            <a:ext cx="5430129" cy="0"/>
          </a:xfrm>
          <a:prstGeom prst="line">
            <a:avLst/>
          </a:prstGeom>
          <a:effectLst>
            <a:glow rad="63500">
              <a:srgbClr val="FF00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108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6E9EF0A-44F4-41A6-928E-1C0DC2FCD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975" y="420644"/>
            <a:ext cx="2533016" cy="85191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37C3541-CF60-417C-BE28-0439F8D03A88}"/>
              </a:ext>
            </a:extLst>
          </p:cNvPr>
          <p:cNvSpPr txBox="1"/>
          <p:nvPr/>
        </p:nvSpPr>
        <p:spPr>
          <a:xfrm>
            <a:off x="3057378" y="2054091"/>
            <a:ext cx="607724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1" dirty="0">
                <a:latin typeface="Baskerville Old Face" panose="02020602080505020303" pitchFamily="18" charset="0"/>
              </a:rPr>
              <a:t>Obrigada!</a:t>
            </a:r>
          </a:p>
          <a:p>
            <a:endParaRPr lang="pt-BR" sz="3600" b="1" dirty="0">
              <a:latin typeface="Baskerville Old Face" panose="02020602080505020303" pitchFamily="18" charset="0"/>
            </a:endParaRPr>
          </a:p>
          <a:p>
            <a:pPr algn="ctr"/>
            <a:r>
              <a:rPr lang="pt-BR" sz="2400" b="1" i="1" dirty="0">
                <a:latin typeface="Baskerville Old Face" panose="02020602080505020303" pitchFamily="18" charset="0"/>
              </a:rPr>
              <a:t>Zilsa M. P. Santiago</a:t>
            </a:r>
          </a:p>
          <a:p>
            <a:pPr algn="ctr"/>
            <a:r>
              <a:rPr lang="pt-BR" sz="2000" i="1" dirty="0">
                <a:latin typeface="Baskerville Old Face" panose="02020602080505020303" pitchFamily="18" charset="0"/>
              </a:rPr>
              <a:t>Departamento de Arquitetura, Urbanismo e Design</a:t>
            </a:r>
          </a:p>
          <a:p>
            <a:pPr algn="ctr"/>
            <a:r>
              <a:rPr lang="pt-BR" sz="2000" i="1" dirty="0">
                <a:latin typeface="Baskerville Old Face" panose="02020602080505020303" pitchFamily="18" charset="0"/>
              </a:rPr>
              <a:t>Centro de Tecnologia</a:t>
            </a:r>
          </a:p>
          <a:p>
            <a:pPr algn="ctr"/>
            <a:r>
              <a:rPr lang="pt-BR" sz="2000" i="1" dirty="0">
                <a:latin typeface="Baskerville Old Face" panose="02020602080505020303" pitchFamily="18" charset="0"/>
              </a:rPr>
              <a:t>UFC</a:t>
            </a:r>
          </a:p>
          <a:p>
            <a:pPr algn="ctr"/>
            <a:r>
              <a:rPr lang="pt-BR" sz="2000" dirty="0">
                <a:latin typeface="Baskerville Old Face" panose="02020602080505020303" pitchFamily="18" charset="0"/>
                <a:hlinkClick r:id="rId3"/>
              </a:rPr>
              <a:t>zilsa@arquitetura.ufc.br</a:t>
            </a:r>
            <a:endParaRPr lang="pt-BR" sz="2000" dirty="0">
              <a:latin typeface="Baskerville Old Face" panose="02020602080505020303" pitchFamily="18" charset="0"/>
            </a:endParaRPr>
          </a:p>
          <a:p>
            <a:pPr algn="ctr"/>
            <a:r>
              <a:rPr lang="pt-BR" sz="2000" dirty="0">
                <a:latin typeface="Baskerville Old Face" panose="02020602080505020303" pitchFamily="18" charset="0"/>
              </a:rPr>
              <a:t>9 9983 9269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3CB0FB4-2C64-41C7-AC3F-F526DD3E1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646" y="350214"/>
            <a:ext cx="3441325" cy="842482"/>
          </a:xfrm>
          <a:prstGeom prst="rect">
            <a:avLst/>
          </a:prstGeom>
        </p:spPr>
      </p:pic>
      <p:pic>
        <p:nvPicPr>
          <p:cNvPr id="3076" name="Picture 4" descr="Reconhecimento da Universidade Federal do Ceará | Artécnica Pneumática">
            <a:extLst>
              <a:ext uri="{FF2B5EF4-FFF2-40B4-BE49-F238E27FC236}">
                <a16:creationId xmlns:a16="http://schemas.microsoft.com/office/drawing/2014/main" id="{2D93868C-E262-4DD8-AA58-BE720572F3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/>
          <a:stretch/>
        </p:blipFill>
        <p:spPr bwMode="auto">
          <a:xfrm>
            <a:off x="230604" y="187736"/>
            <a:ext cx="1863239" cy="129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CAC3718-1931-4D1D-BDBD-2AC8627994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6055" y="430073"/>
            <a:ext cx="2146497" cy="8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00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B36E97B-2D6D-4933-AB13-EEA1C621B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4" y="590781"/>
            <a:ext cx="11668755" cy="612701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4E4ADD3-D57B-4B36-BCEB-987A4F7DCA81}"/>
              </a:ext>
            </a:extLst>
          </p:cNvPr>
          <p:cNvSpPr txBox="1"/>
          <p:nvPr/>
        </p:nvSpPr>
        <p:spPr>
          <a:xfrm>
            <a:off x="397564" y="42328"/>
            <a:ext cx="85741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Algumas formulas de calcular: </a:t>
            </a:r>
            <a:r>
              <a:rPr lang="pt-BR" dirty="0">
                <a:hlinkClick r:id="rId3"/>
              </a:rPr>
              <a:t>https://www.fe.unicamp.br/salas/</a:t>
            </a:r>
            <a:r>
              <a:rPr lang="pt-BR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53091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71E95CC-89EA-46E9-80E3-EBE9698D23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775" b="60033"/>
          <a:stretch/>
        </p:blipFill>
        <p:spPr>
          <a:xfrm>
            <a:off x="637019" y="751457"/>
            <a:ext cx="4972932" cy="61402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EFD247A-E09D-455D-9841-90E83C2DB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19" y="1058467"/>
            <a:ext cx="11382218" cy="99373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E79F850-13A1-456F-B4AE-2587FD9C1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542" y="2129127"/>
            <a:ext cx="3865885" cy="413503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C579861-2793-43B6-A18C-DEBD9EDF5F89}"/>
              </a:ext>
            </a:extLst>
          </p:cNvPr>
          <p:cNvSpPr txBox="1"/>
          <p:nvPr/>
        </p:nvSpPr>
        <p:spPr>
          <a:xfrm>
            <a:off x="5158851" y="2293839"/>
            <a:ext cx="34074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u="sng" dirty="0">
                <a:solidFill>
                  <a:srgbClr val="FF0000"/>
                </a:solidFill>
              </a:rPr>
              <a:t>Refeitório</a:t>
            </a:r>
            <a:r>
              <a:rPr lang="pt-BR" sz="2800" b="1" dirty="0">
                <a:solidFill>
                  <a:srgbClr val="FF0000"/>
                </a:solidFill>
              </a:rPr>
              <a:t>!!!</a:t>
            </a:r>
          </a:p>
          <a:p>
            <a:endParaRPr lang="pt-BR" sz="2800" b="1" dirty="0">
              <a:solidFill>
                <a:srgbClr val="FF0000"/>
              </a:solidFill>
            </a:endParaRPr>
          </a:p>
          <a:p>
            <a:r>
              <a:rPr lang="pt-BR" sz="2800" dirty="0">
                <a:solidFill>
                  <a:srgbClr val="FF0000"/>
                </a:solidFill>
              </a:rPr>
              <a:t>O aluno vai tirar a máscara!!!</a:t>
            </a:r>
          </a:p>
          <a:p>
            <a:r>
              <a:rPr lang="pt-BR" sz="2800" dirty="0">
                <a:solidFill>
                  <a:srgbClr val="FF0000"/>
                </a:solidFill>
              </a:rPr>
              <a:t>O distanciamento deve ser maior!</a:t>
            </a:r>
          </a:p>
          <a:p>
            <a:r>
              <a:rPr lang="pt-BR" sz="2800" dirty="0">
                <a:solidFill>
                  <a:srgbClr val="FF0000"/>
                </a:solidFill>
              </a:rPr>
              <a:t>De 2,00m? </a:t>
            </a:r>
          </a:p>
          <a:p>
            <a:r>
              <a:rPr lang="pt-BR" sz="2800" dirty="0">
                <a:solidFill>
                  <a:srgbClr val="FF0000"/>
                </a:solidFill>
              </a:rPr>
              <a:t>Não está definido </a:t>
            </a:r>
          </a:p>
          <a:p>
            <a:r>
              <a:rPr lang="pt-BR" sz="2800" dirty="0">
                <a:solidFill>
                  <a:srgbClr val="FF0000"/>
                </a:solidFill>
              </a:rPr>
              <a:t>no protocolo</a:t>
            </a:r>
            <a:endParaRPr lang="pt-BR" dirty="0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E2FA3E4C-285B-41FD-851F-3F9DE489C5B4}"/>
              </a:ext>
            </a:extLst>
          </p:cNvPr>
          <p:cNvCxnSpPr>
            <a:cxnSpLocks/>
          </p:cNvCxnSpPr>
          <p:nvPr/>
        </p:nvCxnSpPr>
        <p:spPr>
          <a:xfrm>
            <a:off x="2074176" y="2387625"/>
            <a:ext cx="2089861" cy="3274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>
            <a:extLst>
              <a:ext uri="{FF2B5EF4-FFF2-40B4-BE49-F238E27FC236}">
                <a16:creationId xmlns:a16="http://schemas.microsoft.com/office/drawing/2014/main" id="{65A4A974-F445-410B-8076-1C8B03992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6686" y="2756054"/>
            <a:ext cx="1371719" cy="749873"/>
          </a:xfrm>
          <a:prstGeom prst="rect">
            <a:avLst/>
          </a:prstGeom>
        </p:spPr>
      </p:pic>
      <p:sp>
        <p:nvSpPr>
          <p:cNvPr id="15" name="AutoShape 2" descr="Barreira De Proteção Antiviral De Mesa Acrílico - 1 Peça">
            <a:extLst>
              <a:ext uri="{FF2B5EF4-FFF2-40B4-BE49-F238E27FC236}">
                <a16:creationId xmlns:a16="http://schemas.microsoft.com/office/drawing/2014/main" id="{6E3B9D2A-B52F-4E5E-8B91-D624E9AC25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CAE9E0E0-6997-41B7-BF6D-13809E0CCD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836" y="2052201"/>
            <a:ext cx="4135030" cy="413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44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C93D8E6-4829-415E-9284-DD37927551AE}"/>
              </a:ext>
            </a:extLst>
          </p:cNvPr>
          <p:cNvSpPr txBox="1"/>
          <p:nvPr/>
        </p:nvSpPr>
        <p:spPr>
          <a:xfrm>
            <a:off x="4307988" y="1319133"/>
            <a:ext cx="406079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6.2. Garantir que os ambientes estejam o mais arejado possível, especialmente os </a:t>
            </a:r>
            <a:r>
              <a:rPr lang="pt-BR" sz="2000" b="1" dirty="0"/>
              <a:t>laboratórios</a:t>
            </a:r>
            <a:r>
              <a:rPr lang="pt-BR" sz="2000" dirty="0"/>
              <a:t> e </a:t>
            </a:r>
            <a:r>
              <a:rPr lang="pt-BR" sz="2000" b="1" dirty="0"/>
              <a:t>salas de aula</a:t>
            </a:r>
            <a:r>
              <a:rPr lang="pt-BR" sz="2000" dirty="0"/>
              <a:t>, realizando a atividade educacional em áreas abertas sempre que for viável. </a:t>
            </a:r>
          </a:p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8619D7A-74A6-449F-96F1-B54D88A1A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304" y="606525"/>
            <a:ext cx="4974767" cy="61574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2ED85D3-AD1F-470B-B776-2A47B1D4B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25" y="1392939"/>
            <a:ext cx="3823219" cy="5112272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D0FDE2AB-4AF8-4CB1-A551-B7FC1A2C4E13}"/>
              </a:ext>
            </a:extLst>
          </p:cNvPr>
          <p:cNvSpPr txBox="1"/>
          <p:nvPr/>
        </p:nvSpPr>
        <p:spPr>
          <a:xfrm>
            <a:off x="4452010" y="3396668"/>
            <a:ext cx="328798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</a:rPr>
              <a:t>Proteção acrílica </a:t>
            </a:r>
          </a:p>
          <a:p>
            <a:r>
              <a:rPr lang="pt-BR" sz="2800" b="1" dirty="0">
                <a:solidFill>
                  <a:srgbClr val="FF0000"/>
                </a:solidFill>
              </a:rPr>
              <a:t>para o servidor</a:t>
            </a:r>
          </a:p>
          <a:p>
            <a:r>
              <a:rPr lang="pt-BR" sz="2800" b="1" dirty="0">
                <a:solidFill>
                  <a:srgbClr val="FF0000"/>
                </a:solidFill>
              </a:rPr>
              <a:t>Nestas salas </a:t>
            </a:r>
          </a:p>
          <a:p>
            <a:r>
              <a:rPr lang="pt-BR" sz="2800" b="1" dirty="0">
                <a:solidFill>
                  <a:srgbClr val="FF0000"/>
                </a:solidFill>
              </a:rPr>
              <a:t>pequenas</a:t>
            </a:r>
          </a:p>
          <a:p>
            <a:r>
              <a:rPr lang="pt-BR" sz="2800" b="1" dirty="0">
                <a:solidFill>
                  <a:srgbClr val="FF0000"/>
                </a:solidFill>
              </a:rPr>
              <a:t>A ventilação é bem</a:t>
            </a:r>
          </a:p>
          <a:p>
            <a:r>
              <a:rPr lang="pt-BR" sz="2800" b="1" dirty="0">
                <a:solidFill>
                  <a:srgbClr val="FF0000"/>
                </a:solidFill>
              </a:rPr>
              <a:t> prejudicada!</a:t>
            </a:r>
          </a:p>
          <a:p>
            <a:r>
              <a:rPr lang="pt-BR" sz="2800" b="1" dirty="0">
                <a:solidFill>
                  <a:srgbClr val="FF0000"/>
                </a:solidFill>
              </a:rPr>
              <a:t>Muitas sem janela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99A4EFDA-683F-426B-A79B-BFED77383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8781" y="290050"/>
            <a:ext cx="3823219" cy="313895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7C5405DA-72B6-4C52-86BE-C9EDFB69C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9300" y="3767630"/>
            <a:ext cx="4524375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01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C93D8E6-4829-415E-9284-DD37927551AE}"/>
              </a:ext>
            </a:extLst>
          </p:cNvPr>
          <p:cNvSpPr txBox="1"/>
          <p:nvPr/>
        </p:nvSpPr>
        <p:spPr>
          <a:xfrm>
            <a:off x="1776493" y="706035"/>
            <a:ext cx="1025718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6.2. Garantir que os ambientes estejam o mais arejado possível, especialmente os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laboratórios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salas de aula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realizando a atividade educacional em áreas abertas sempre que for viável. </a:t>
            </a:r>
          </a:p>
          <a:p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6.3. Assegurar que os sistemas de ventilação funcionem corretamente e aumentar a circulação do ar externo o máximo possível, por exemplo, abrindo janelas e portas. Aonde for necessário manter o uso de aparelhos de ar-condicionado, limpar filtros diariamente.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7BF2739-09A5-470C-9046-8A44308F3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428" y="2349521"/>
            <a:ext cx="6475622" cy="450847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A2ADECB-3EFB-4A9B-AFE6-AB49BEC5C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718" y="2349521"/>
            <a:ext cx="5981040" cy="4511650"/>
          </a:xfrm>
          <a:prstGeom prst="rect">
            <a:avLst/>
          </a:prstGeom>
        </p:spPr>
      </p:pic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D3C2DBA-86DC-41F7-A3E3-7F82A9F1126F}"/>
              </a:ext>
            </a:extLst>
          </p:cNvPr>
          <p:cNvCxnSpPr/>
          <p:nvPr/>
        </p:nvCxnSpPr>
        <p:spPr>
          <a:xfrm>
            <a:off x="6289717" y="3397116"/>
            <a:ext cx="787791" cy="27122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m 15">
            <a:extLst>
              <a:ext uri="{FF2B5EF4-FFF2-40B4-BE49-F238E27FC236}">
                <a16:creationId xmlns:a16="http://schemas.microsoft.com/office/drawing/2014/main" id="{E68BFC1B-0965-48CC-81BF-C244C46CC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40343">
            <a:off x="6224960" y="3682640"/>
            <a:ext cx="816935" cy="310923"/>
          </a:xfrm>
          <a:prstGeom prst="rect">
            <a:avLst/>
          </a:prstGeom>
        </p:spPr>
      </p:pic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55C0A67B-14A0-4536-A9CB-3C417031A604}"/>
              </a:ext>
            </a:extLst>
          </p:cNvPr>
          <p:cNvCxnSpPr>
            <a:cxnSpLocks/>
          </p:cNvCxnSpPr>
          <p:nvPr/>
        </p:nvCxnSpPr>
        <p:spPr>
          <a:xfrm>
            <a:off x="6633427" y="3498579"/>
            <a:ext cx="0" cy="33952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6A350F53-3B1A-42A0-99E1-0434BD0BA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241382" y="3397116"/>
            <a:ext cx="96669" cy="359695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873F8AF8-3E23-43BA-B5B1-85F62E0DFD27}"/>
              </a:ext>
            </a:extLst>
          </p:cNvPr>
          <p:cNvCxnSpPr/>
          <p:nvPr/>
        </p:nvCxnSpPr>
        <p:spPr>
          <a:xfrm flipV="1">
            <a:off x="7055897" y="3668340"/>
            <a:ext cx="0" cy="26763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: Curvo 12">
            <a:extLst>
              <a:ext uri="{FF2B5EF4-FFF2-40B4-BE49-F238E27FC236}">
                <a16:creationId xmlns:a16="http://schemas.microsoft.com/office/drawing/2014/main" id="{50D15C48-64E4-49C1-ACE3-F28BBEA41CF8}"/>
              </a:ext>
            </a:extLst>
          </p:cNvPr>
          <p:cNvCxnSpPr/>
          <p:nvPr/>
        </p:nvCxnSpPr>
        <p:spPr>
          <a:xfrm rot="10800000">
            <a:off x="7077508" y="4185528"/>
            <a:ext cx="4977778" cy="242130"/>
          </a:xfrm>
          <a:prstGeom prst="curvedConnector3">
            <a:avLst/>
          </a:prstGeom>
          <a:ln w="730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983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576C671-9ED7-4E8A-8F3D-3205EB71D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618" y="914477"/>
            <a:ext cx="9681319" cy="556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32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C93D8E6-4829-415E-9284-DD37927551AE}"/>
              </a:ext>
            </a:extLst>
          </p:cNvPr>
          <p:cNvSpPr txBox="1"/>
          <p:nvPr/>
        </p:nvSpPr>
        <p:spPr>
          <a:xfrm>
            <a:off x="848752" y="940968"/>
            <a:ext cx="678802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6.4.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Adicionar barreiras físicas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, como telas flexíveis de plástico,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ou intercalar a utilização dos espaços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, tal como as pias dos banheiros, quando as estruturas não permitem distanciamento mínimo de 1,5 metro (um metro e meio) de distância.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leto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E59A3E6-C853-4CFD-A7BD-2FF246593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751" y="0"/>
            <a:ext cx="3723249" cy="332539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5C7FFFD-5BEE-4DC8-A380-17670109D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027" y="3156959"/>
            <a:ext cx="5403973" cy="370104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86DF492-A653-40C3-AD1B-336D82A6C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8" y="3156959"/>
            <a:ext cx="6788026" cy="369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8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C93D8E6-4829-415E-9284-DD37927551AE}"/>
              </a:ext>
            </a:extLst>
          </p:cNvPr>
          <p:cNvSpPr txBox="1"/>
          <p:nvPr/>
        </p:nvSpPr>
        <p:spPr>
          <a:xfrm>
            <a:off x="480749" y="914400"/>
            <a:ext cx="5509234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6.4.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Adicionar barreiras físicas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, como telas flexíveis de plástico,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ou intercalar a utilização dos espaços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, tal como as pias dos banheiros, quando as estruturas não permitem distanciamento mínimo de 1,5 metro (um metro e meio) de distância.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leto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6.5.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Fechar espaços de uso comum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não necessários para a realização das aulas, sempre que possível. Caso não seja viável, intercalar o uso e limpar e desinfetar entre as utilizações. Espaços dedicados às atividades lúdicas devem permanecer fechados.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(salas de dança, brinquedoteca, biblioteca ?)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leto"/>
                <a:ea typeface="+mn-ea"/>
                <a:cs typeface="+mn-cs"/>
              </a:rPr>
              <a:t> </a:t>
            </a:r>
          </a:p>
          <a:p>
            <a:pPr algn="just">
              <a:defRPr/>
            </a:pPr>
            <a:r>
              <a:rPr lang="pt-BR" sz="2000" b="0" i="0" u="none" strike="noStrike" baseline="0" dirty="0">
                <a:latin typeface="Soleto"/>
              </a:rPr>
              <a:t>6.6. </a:t>
            </a:r>
            <a:r>
              <a:rPr lang="pt-BR" sz="2000" b="1" i="0" u="none" strike="noStrike" baseline="0" dirty="0">
                <a:latin typeface="Soleto"/>
              </a:rPr>
              <a:t>Restringir o uso de elevadores a 1/3 (um terço) de sua capacidade </a:t>
            </a:r>
            <a:r>
              <a:rPr lang="pt-BR" sz="2000" b="0" i="0" u="none" strike="noStrike" baseline="0" dirty="0">
                <a:latin typeface="Soleto"/>
              </a:rPr>
              <a:t>e priorizar seu uso apenas por pessoas com dificuldades de mobilidade. Realizar a higienização frequente dos botões de acionamento.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leto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BA6501A-AC79-4AE1-A64B-9A933918B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688" y="1262575"/>
            <a:ext cx="6085312" cy="4332850"/>
          </a:xfrm>
          <a:prstGeom prst="rect">
            <a:avLst/>
          </a:prstGeom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E787ED50-5E86-4186-A445-6842B3E6E237}"/>
              </a:ext>
            </a:extLst>
          </p:cNvPr>
          <p:cNvCxnSpPr/>
          <p:nvPr/>
        </p:nvCxnSpPr>
        <p:spPr>
          <a:xfrm>
            <a:off x="8229600" y="1262575"/>
            <a:ext cx="2335237" cy="31300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3366D09C-CAD3-405A-A157-F53AD414B45C}"/>
              </a:ext>
            </a:extLst>
          </p:cNvPr>
          <p:cNvCxnSpPr/>
          <p:nvPr/>
        </p:nvCxnSpPr>
        <p:spPr>
          <a:xfrm>
            <a:off x="10592972" y="1603717"/>
            <a:ext cx="0" cy="1195754"/>
          </a:xfrm>
          <a:prstGeom prst="line">
            <a:avLst/>
          </a:prstGeom>
          <a:ln w="444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5241D8DD-0E13-4930-BA1C-8AFD4EC19DBE}"/>
              </a:ext>
            </a:extLst>
          </p:cNvPr>
          <p:cNvCxnSpPr/>
          <p:nvPr/>
        </p:nvCxnSpPr>
        <p:spPr>
          <a:xfrm>
            <a:off x="10564837" y="3868615"/>
            <a:ext cx="0" cy="59084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0AE5AF77-9D88-4465-8E77-21671B5A3594}"/>
              </a:ext>
            </a:extLst>
          </p:cNvPr>
          <p:cNvCxnSpPr/>
          <p:nvPr/>
        </p:nvCxnSpPr>
        <p:spPr>
          <a:xfrm flipH="1">
            <a:off x="10353822" y="4459458"/>
            <a:ext cx="23915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B1E51A45-5530-4437-9389-C547E1F51A30}"/>
              </a:ext>
            </a:extLst>
          </p:cNvPr>
          <p:cNvCxnSpPr/>
          <p:nvPr/>
        </p:nvCxnSpPr>
        <p:spPr>
          <a:xfrm flipH="1">
            <a:off x="9580098" y="4614203"/>
            <a:ext cx="32355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F9B252AF-E5CA-483B-837D-9F69403374FC}"/>
              </a:ext>
            </a:extLst>
          </p:cNvPr>
          <p:cNvCxnSpPr/>
          <p:nvPr/>
        </p:nvCxnSpPr>
        <p:spPr>
          <a:xfrm>
            <a:off x="7526215" y="1603717"/>
            <a:ext cx="703385" cy="126609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86884F1D-0226-4E99-B67D-E6FAED2C2AEC}"/>
              </a:ext>
            </a:extLst>
          </p:cNvPr>
          <p:cNvCxnSpPr/>
          <p:nvPr/>
        </p:nvCxnSpPr>
        <p:spPr>
          <a:xfrm>
            <a:off x="8525022" y="1744394"/>
            <a:ext cx="872196" cy="9847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63CA0AF4-D3E6-4F8D-97FE-9F1D87D278BC}"/>
              </a:ext>
            </a:extLst>
          </p:cNvPr>
          <p:cNvCxnSpPr/>
          <p:nvPr/>
        </p:nvCxnSpPr>
        <p:spPr>
          <a:xfrm>
            <a:off x="7104185" y="1913206"/>
            <a:ext cx="1026941" cy="11254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5D47F2F3-7D9D-4772-B9F6-E0A6AE378795}"/>
              </a:ext>
            </a:extLst>
          </p:cNvPr>
          <p:cNvCxnSpPr/>
          <p:nvPr/>
        </p:nvCxnSpPr>
        <p:spPr>
          <a:xfrm>
            <a:off x="480749" y="4290646"/>
            <a:ext cx="5509234" cy="0"/>
          </a:xfrm>
          <a:prstGeom prst="line">
            <a:avLst/>
          </a:prstGeom>
          <a:ln w="25400">
            <a:solidFill>
              <a:srgbClr val="E424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BEBBD24D-24AB-40A2-998A-5B4231D27A6C}"/>
              </a:ext>
            </a:extLst>
          </p:cNvPr>
          <p:cNvCxnSpPr/>
          <p:nvPr/>
        </p:nvCxnSpPr>
        <p:spPr>
          <a:xfrm>
            <a:off x="480749" y="4614203"/>
            <a:ext cx="1055555" cy="0"/>
          </a:xfrm>
          <a:prstGeom prst="line">
            <a:avLst/>
          </a:prstGeom>
          <a:ln w="25400">
            <a:solidFill>
              <a:srgbClr val="E424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162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1160</Words>
  <Application>Microsoft Office PowerPoint</Application>
  <PresentationFormat>Widescreen</PresentationFormat>
  <Paragraphs>77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31" baseType="lpstr">
      <vt:lpstr>Arial</vt:lpstr>
      <vt:lpstr>Baskerville Old Face</vt:lpstr>
      <vt:lpstr>Calibri</vt:lpstr>
      <vt:lpstr>Calibri Light</vt:lpstr>
      <vt:lpstr>Circular</vt:lpstr>
      <vt:lpstr>LSCTSA+Soleto-Black</vt:lpstr>
      <vt:lpstr>Soleto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Zilsa Santiago</dc:creator>
  <cp:lastModifiedBy>Zilsa Santiago</cp:lastModifiedBy>
  <cp:revision>44</cp:revision>
  <dcterms:created xsi:type="dcterms:W3CDTF">2021-05-07T14:12:21Z</dcterms:created>
  <dcterms:modified xsi:type="dcterms:W3CDTF">2021-07-02T15:30:18Z</dcterms:modified>
</cp:coreProperties>
</file>